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23"/>
  </p:notesMasterIdLst>
  <p:handoutMasterIdLst>
    <p:handoutMasterId r:id="rId24"/>
  </p:handoutMasterIdLst>
  <p:sldIdLst>
    <p:sldId id="315" r:id="rId2"/>
    <p:sldId id="361" r:id="rId3"/>
    <p:sldId id="365" r:id="rId4"/>
    <p:sldId id="283" r:id="rId5"/>
    <p:sldId id="358" r:id="rId6"/>
    <p:sldId id="366" r:id="rId7"/>
    <p:sldId id="367" r:id="rId8"/>
    <p:sldId id="309" r:id="rId9"/>
    <p:sldId id="368" r:id="rId10"/>
    <p:sldId id="323" r:id="rId11"/>
    <p:sldId id="369" r:id="rId12"/>
    <p:sldId id="347" r:id="rId13"/>
    <p:sldId id="370" r:id="rId14"/>
    <p:sldId id="362" r:id="rId15"/>
    <p:sldId id="360" r:id="rId16"/>
    <p:sldId id="372" r:id="rId17"/>
    <p:sldId id="357" r:id="rId18"/>
    <p:sldId id="363" r:id="rId19"/>
    <p:sldId id="364" r:id="rId20"/>
    <p:sldId id="371" r:id="rId21"/>
    <p:sldId id="298" r:id="rId22"/>
  </p:sldIdLst>
  <p:sldSz cx="9144000" cy="6858000" type="screen4x3"/>
  <p:notesSz cx="6858000" cy="9080500"/>
  <p:defaultTextStyle>
    <a:defPPr>
      <a:defRPr lang="es-E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66FF"/>
    <a:srgbClr val="FF3300"/>
    <a:srgbClr val="000066"/>
    <a:srgbClr val="3333FF"/>
    <a:srgbClr val="FFFF00"/>
    <a:srgbClr val="C0C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6" autoAdjust="0"/>
    <p:restoredTop sz="94595" autoAdjust="0"/>
  </p:normalViewPr>
  <p:slideViewPr>
    <p:cSldViewPr>
      <p:cViewPr varScale="1">
        <p:scale>
          <a:sx n="70" d="100"/>
          <a:sy n="70" d="100"/>
        </p:scale>
        <p:origin x="-16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s-ES"/>
          </a:p>
        </p:txBody>
      </p:sp>
      <p:sp>
        <p:nvSpPr>
          <p:cNvPr id="126979"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s-ES"/>
          </a:p>
        </p:txBody>
      </p:sp>
      <p:sp>
        <p:nvSpPr>
          <p:cNvPr id="126980" name="Rectangle 4"/>
          <p:cNvSpPr>
            <a:spLocks noGrp="1" noChangeArrowheads="1"/>
          </p:cNvSpPr>
          <p:nvPr>
            <p:ph type="ftr" sz="quarter" idx="2"/>
          </p:nvPr>
        </p:nvSpPr>
        <p:spPr bwMode="auto">
          <a:xfrm>
            <a:off x="0" y="8624888"/>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S"/>
          </a:p>
        </p:txBody>
      </p:sp>
      <p:sp>
        <p:nvSpPr>
          <p:cNvPr id="126981" name="Rectangle 5"/>
          <p:cNvSpPr>
            <a:spLocks noGrp="1" noChangeArrowheads="1"/>
          </p:cNvSpPr>
          <p:nvPr>
            <p:ph type="sldNum" sz="quarter" idx="3"/>
          </p:nvPr>
        </p:nvSpPr>
        <p:spPr bwMode="auto">
          <a:xfrm>
            <a:off x="3884613" y="8624888"/>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B7BAA62-2C49-4EA4-9088-5F664E6A2911}" type="slidenum">
              <a:rPr lang="es-ES"/>
              <a:pPr/>
              <a:t>‹#›</a:t>
            </a:fld>
            <a:endParaRPr lang="es-ES"/>
          </a:p>
        </p:txBody>
      </p:sp>
    </p:spTree>
    <p:extLst>
      <p:ext uri="{BB962C8B-B14F-4D97-AF65-F5344CB8AC3E}">
        <p14:creationId xmlns:p14="http://schemas.microsoft.com/office/powerpoint/2010/main" val="418137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s-ES"/>
          </a:p>
        </p:txBody>
      </p:sp>
      <p:sp>
        <p:nvSpPr>
          <p:cNvPr id="3075"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s-ES"/>
          </a:p>
        </p:txBody>
      </p:sp>
      <p:sp>
        <p:nvSpPr>
          <p:cNvPr id="3076" name="Rectangle 4"/>
          <p:cNvSpPr>
            <a:spLocks noRo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13238"/>
            <a:ext cx="54864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8" name="Rectangle 6"/>
          <p:cNvSpPr>
            <a:spLocks noGrp="1" noChangeArrowheads="1"/>
          </p:cNvSpPr>
          <p:nvPr>
            <p:ph type="ftr" sz="quarter" idx="4"/>
          </p:nvPr>
        </p:nvSpPr>
        <p:spPr bwMode="auto">
          <a:xfrm>
            <a:off x="0" y="8624888"/>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S"/>
          </a:p>
        </p:txBody>
      </p:sp>
      <p:sp>
        <p:nvSpPr>
          <p:cNvPr id="3079" name="Rectangle 7"/>
          <p:cNvSpPr>
            <a:spLocks noGrp="1" noChangeArrowheads="1"/>
          </p:cNvSpPr>
          <p:nvPr>
            <p:ph type="sldNum" sz="quarter" idx="5"/>
          </p:nvPr>
        </p:nvSpPr>
        <p:spPr bwMode="auto">
          <a:xfrm>
            <a:off x="3884613" y="8624888"/>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2919E4B-4BD9-41BE-8184-786A7AC1F035}" type="slidenum">
              <a:rPr lang="es-ES"/>
              <a:pPr/>
              <a:t>‹#›</a:t>
            </a:fld>
            <a:endParaRPr lang="es-ES"/>
          </a:p>
        </p:txBody>
      </p:sp>
    </p:spTree>
    <p:extLst>
      <p:ext uri="{BB962C8B-B14F-4D97-AF65-F5344CB8AC3E}">
        <p14:creationId xmlns:p14="http://schemas.microsoft.com/office/powerpoint/2010/main" val="24311430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C9EC2-171E-4A7C-90CC-0EE751D0A1B6}" type="slidenum">
              <a:rPr lang="es-ES"/>
              <a:pPr/>
              <a:t>1</a:t>
            </a:fld>
            <a:endParaRPr lang="es-E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6066" name="Group 2"/>
          <p:cNvGrpSpPr>
            <a:grpSpLocks/>
          </p:cNvGrpSpPr>
          <p:nvPr/>
        </p:nvGrpSpPr>
        <p:grpSpPr bwMode="auto">
          <a:xfrm>
            <a:off x="4716463" y="5345113"/>
            <a:ext cx="4427537" cy="1512887"/>
            <a:chOff x="2971" y="3367"/>
            <a:chExt cx="2789" cy="953"/>
          </a:xfrm>
        </p:grpSpPr>
        <p:sp>
          <p:nvSpPr>
            <p:cNvPr id="216067"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6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6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7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7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7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7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7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7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7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7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7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7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8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608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grpSp>
      <p:sp>
        <p:nvSpPr>
          <p:cNvPr id="216082"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s-ES" noProof="0" smtClean="0"/>
              <a:t>Haga clic para cambiar el estilo de título	</a:t>
            </a:r>
          </a:p>
        </p:txBody>
      </p:sp>
      <p:sp>
        <p:nvSpPr>
          <p:cNvPr id="216083"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s-ES" noProof="0" smtClean="0"/>
              <a:t>Haga clic para modificar el estilo de subtítulo del patrón</a:t>
            </a:r>
          </a:p>
        </p:txBody>
      </p:sp>
      <p:sp>
        <p:nvSpPr>
          <p:cNvPr id="216084" name="Rectangle 20"/>
          <p:cNvSpPr>
            <a:spLocks noGrp="1" noChangeArrowheads="1"/>
          </p:cNvSpPr>
          <p:nvPr>
            <p:ph type="dt" sz="quarter" idx="2"/>
          </p:nvPr>
        </p:nvSpPr>
        <p:spPr/>
        <p:txBody>
          <a:bodyPr/>
          <a:lstStyle>
            <a:lvl1pPr>
              <a:defRPr/>
            </a:lvl1pPr>
          </a:lstStyle>
          <a:p>
            <a:fld id="{E1F03146-9EF8-453C-A993-B5A4F64838DD}" type="datetime1">
              <a:rPr lang="es-ES"/>
              <a:pPr/>
              <a:t>26/08/2013</a:t>
            </a:fld>
            <a:endParaRPr lang="es-ES"/>
          </a:p>
        </p:txBody>
      </p:sp>
      <p:sp>
        <p:nvSpPr>
          <p:cNvPr id="216085" name="Rectangle 21"/>
          <p:cNvSpPr>
            <a:spLocks noGrp="1" noChangeArrowheads="1"/>
          </p:cNvSpPr>
          <p:nvPr>
            <p:ph type="ftr" sz="quarter" idx="3"/>
          </p:nvPr>
        </p:nvSpPr>
        <p:spPr/>
        <p:txBody>
          <a:bodyPr/>
          <a:lstStyle>
            <a:lvl1pPr>
              <a:defRPr/>
            </a:lvl1pPr>
          </a:lstStyle>
          <a:p>
            <a:endParaRPr lang="es-ES"/>
          </a:p>
        </p:txBody>
      </p:sp>
      <p:sp>
        <p:nvSpPr>
          <p:cNvPr id="216086" name="Rectangle 22"/>
          <p:cNvSpPr>
            <a:spLocks noGrp="1" noChangeArrowheads="1"/>
          </p:cNvSpPr>
          <p:nvPr>
            <p:ph type="sldNum" sz="quarter" idx="4"/>
          </p:nvPr>
        </p:nvSpPr>
        <p:spPr/>
        <p:txBody>
          <a:bodyPr/>
          <a:lstStyle>
            <a:lvl1pPr>
              <a:defRPr/>
            </a:lvl1pPr>
          </a:lstStyle>
          <a:p>
            <a:fld id="{17E305CF-63E7-4B4D-8064-65AF3E24E114}"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CC3911-4541-4607-B05C-F64484A4E0C7}" type="datetime1">
              <a:rPr lang="es-ES"/>
              <a:pPr/>
              <a:t>26/08/2013</a:t>
            </a:fld>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8DC0862-43FF-4E88-8561-A08719FCE20E}" type="slidenum">
              <a:rPr lang="es-ES"/>
              <a:pPr/>
              <a:t>‹#›</a:t>
            </a:fld>
            <a:endParaRPr lang="es-ES"/>
          </a:p>
        </p:txBody>
      </p:sp>
    </p:spTree>
    <p:extLst>
      <p:ext uri="{BB962C8B-B14F-4D97-AF65-F5344CB8AC3E}">
        <p14:creationId xmlns:p14="http://schemas.microsoft.com/office/powerpoint/2010/main" val="183168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7AD9B6-9A2F-4899-B01C-19D5B3655A7B}" type="datetime1">
              <a:rPr lang="es-ES"/>
              <a:pPr/>
              <a:t>26/08/2013</a:t>
            </a:fld>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FBE0149-92D2-4F19-8D00-5EFEA3A17BCE}" type="slidenum">
              <a:rPr lang="es-ES"/>
              <a:pPr/>
              <a:t>‹#›</a:t>
            </a:fld>
            <a:endParaRPr lang="es-ES"/>
          </a:p>
        </p:txBody>
      </p:sp>
    </p:spTree>
    <p:extLst>
      <p:ext uri="{BB962C8B-B14F-4D97-AF65-F5344CB8AC3E}">
        <p14:creationId xmlns:p14="http://schemas.microsoft.com/office/powerpoint/2010/main" val="602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906E3FEC-9090-4FDB-84F9-92779437FD4A}" type="datetime1">
              <a:rPr lang="es-ES"/>
              <a:pPr/>
              <a:t>26/08/2013</a:t>
            </a:fld>
            <a:endParaRPr lang="es-E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73475E7-D5B9-47DA-9026-ECBA8EFC9579}" type="slidenum">
              <a:rPr lang="es-ES"/>
              <a:pPr/>
              <a:t>‹#›</a:t>
            </a:fld>
            <a:endParaRPr lang="es-ES"/>
          </a:p>
        </p:txBody>
      </p:sp>
    </p:spTree>
    <p:extLst>
      <p:ext uri="{BB962C8B-B14F-4D97-AF65-F5344CB8AC3E}">
        <p14:creationId xmlns:p14="http://schemas.microsoft.com/office/powerpoint/2010/main" val="382385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3332A1-B774-408F-B1B7-4D344310B45D}" type="datetime1">
              <a:rPr lang="es-ES"/>
              <a:pPr/>
              <a:t>26/08/2013</a:t>
            </a:fld>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9A95A14-91E7-41FF-8C87-6233543A7B5E}" type="slidenum">
              <a:rPr lang="es-ES"/>
              <a:pPr/>
              <a:t>‹#›</a:t>
            </a:fld>
            <a:endParaRPr lang="es-ES"/>
          </a:p>
        </p:txBody>
      </p:sp>
    </p:spTree>
    <p:extLst>
      <p:ext uri="{BB962C8B-B14F-4D97-AF65-F5344CB8AC3E}">
        <p14:creationId xmlns:p14="http://schemas.microsoft.com/office/powerpoint/2010/main" val="366408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3D64435-2342-400F-A79C-E4BD9368564A}" type="datetime1">
              <a:rPr lang="es-ES"/>
              <a:pPr/>
              <a:t>26/08/2013</a:t>
            </a:fld>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7CEE44F-601B-499F-A957-8CC1AC6A99FD}" type="slidenum">
              <a:rPr lang="es-ES"/>
              <a:pPr/>
              <a:t>‹#›</a:t>
            </a:fld>
            <a:endParaRPr lang="es-ES"/>
          </a:p>
        </p:txBody>
      </p:sp>
    </p:spTree>
    <p:extLst>
      <p:ext uri="{BB962C8B-B14F-4D97-AF65-F5344CB8AC3E}">
        <p14:creationId xmlns:p14="http://schemas.microsoft.com/office/powerpoint/2010/main" val="62565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24DF020-E3C4-4EF9-BFD7-0A5D0B6A6DD0}" type="datetime1">
              <a:rPr lang="es-ES"/>
              <a:pPr/>
              <a:t>26/08/2013</a:t>
            </a:fld>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14BCEFDC-6CF9-44CA-BE9F-72CE3CBAAAC4}" type="slidenum">
              <a:rPr lang="es-ES"/>
              <a:pPr/>
              <a:t>‹#›</a:t>
            </a:fld>
            <a:endParaRPr lang="es-ES"/>
          </a:p>
        </p:txBody>
      </p:sp>
    </p:spTree>
    <p:extLst>
      <p:ext uri="{BB962C8B-B14F-4D97-AF65-F5344CB8AC3E}">
        <p14:creationId xmlns:p14="http://schemas.microsoft.com/office/powerpoint/2010/main" val="68496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D9F9A2A-3237-42F6-957B-E1885B1BF450}" type="datetime1">
              <a:rPr lang="es-ES"/>
              <a:pPr/>
              <a:t>26/08/2013</a:t>
            </a:fld>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1F313C69-5617-43FC-BBDD-71A835C51BAB}" type="slidenum">
              <a:rPr lang="es-ES"/>
              <a:pPr/>
              <a:t>‹#›</a:t>
            </a:fld>
            <a:endParaRPr lang="es-ES"/>
          </a:p>
        </p:txBody>
      </p:sp>
    </p:spTree>
    <p:extLst>
      <p:ext uri="{BB962C8B-B14F-4D97-AF65-F5344CB8AC3E}">
        <p14:creationId xmlns:p14="http://schemas.microsoft.com/office/powerpoint/2010/main" val="225745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C668B09-D974-42E9-B9E3-28CB26A21443}" type="datetime1">
              <a:rPr lang="es-ES"/>
              <a:pPr/>
              <a:t>26/08/2013</a:t>
            </a:fld>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E02BC53A-9B63-4F51-A41F-7BC40783CEB3}" type="slidenum">
              <a:rPr lang="es-ES"/>
              <a:pPr/>
              <a:t>‹#›</a:t>
            </a:fld>
            <a:endParaRPr lang="es-ES"/>
          </a:p>
        </p:txBody>
      </p:sp>
    </p:spTree>
    <p:extLst>
      <p:ext uri="{BB962C8B-B14F-4D97-AF65-F5344CB8AC3E}">
        <p14:creationId xmlns:p14="http://schemas.microsoft.com/office/powerpoint/2010/main" val="377335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EF8D765-EC7D-45E5-B150-06C2B7881B99}" type="datetime1">
              <a:rPr lang="es-ES"/>
              <a:pPr/>
              <a:t>26/08/2013</a:t>
            </a:fld>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D0D8F0BE-3595-4553-8CAC-D4FF7BCAB62C}" type="slidenum">
              <a:rPr lang="es-ES"/>
              <a:pPr/>
              <a:t>‹#›</a:t>
            </a:fld>
            <a:endParaRPr lang="es-ES"/>
          </a:p>
        </p:txBody>
      </p:sp>
    </p:spTree>
    <p:extLst>
      <p:ext uri="{BB962C8B-B14F-4D97-AF65-F5344CB8AC3E}">
        <p14:creationId xmlns:p14="http://schemas.microsoft.com/office/powerpoint/2010/main" val="3536978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9BECF0B-18A3-4B4A-90AD-794561A8CAB6}" type="datetime1">
              <a:rPr lang="es-ES"/>
              <a:pPr/>
              <a:t>26/08/2013</a:t>
            </a:fld>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98BBAD5-5B58-45B8-9AA3-60D9B1E9808F}" type="slidenum">
              <a:rPr lang="es-ES"/>
              <a:pPr/>
              <a:t>‹#›</a:t>
            </a:fld>
            <a:endParaRPr lang="es-ES"/>
          </a:p>
        </p:txBody>
      </p:sp>
    </p:spTree>
    <p:extLst>
      <p:ext uri="{BB962C8B-B14F-4D97-AF65-F5344CB8AC3E}">
        <p14:creationId xmlns:p14="http://schemas.microsoft.com/office/powerpoint/2010/main" val="409071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68A1031-D05D-4A80-A423-9A9DCED5DB0E}" type="datetime1">
              <a:rPr lang="es-ES"/>
              <a:pPr/>
              <a:t>26/08/2013</a:t>
            </a:fld>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AEF7637C-129D-4C00-8D21-10E257E58237}" type="slidenum">
              <a:rPr lang="es-ES"/>
              <a:pPr/>
              <a:t>‹#›</a:t>
            </a:fld>
            <a:endParaRPr lang="es-ES"/>
          </a:p>
        </p:txBody>
      </p:sp>
    </p:spTree>
    <p:extLst>
      <p:ext uri="{BB962C8B-B14F-4D97-AF65-F5344CB8AC3E}">
        <p14:creationId xmlns:p14="http://schemas.microsoft.com/office/powerpoint/2010/main" val="327413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effectLst/>
      </p:bgPr>
    </p:bg>
    <p:spTree>
      <p:nvGrpSpPr>
        <p:cNvPr id="1" name=""/>
        <p:cNvGrpSpPr/>
        <p:nvPr/>
      </p:nvGrpSpPr>
      <p:grpSpPr>
        <a:xfrm>
          <a:off x="0" y="0"/>
          <a:ext cx="0" cy="0"/>
          <a:chOff x="0" y="0"/>
          <a:chExt cx="0" cy="0"/>
        </a:xfrm>
      </p:grpSpPr>
      <p:grpSp>
        <p:nvGrpSpPr>
          <p:cNvPr id="215042" name="Group 2"/>
          <p:cNvGrpSpPr>
            <a:grpSpLocks/>
          </p:cNvGrpSpPr>
          <p:nvPr/>
        </p:nvGrpSpPr>
        <p:grpSpPr bwMode="auto">
          <a:xfrm>
            <a:off x="4716463" y="5345113"/>
            <a:ext cx="4427537" cy="1512887"/>
            <a:chOff x="2971" y="3367"/>
            <a:chExt cx="2789" cy="953"/>
          </a:xfrm>
        </p:grpSpPr>
        <p:sp>
          <p:nvSpPr>
            <p:cNvPr id="215043"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44"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45"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46"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47"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48"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49"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50"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51"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52"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53"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54"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55"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56"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15057"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grpSp>
      <p:sp>
        <p:nvSpPr>
          <p:cNvPr id="215058"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215059"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fld id="{0047EC47-8592-4012-B024-2FAD18C3D8DF}" type="datetime1">
              <a:rPr lang="es-ES"/>
              <a:pPr/>
              <a:t>26/08/2013</a:t>
            </a:fld>
            <a:endParaRPr lang="es-ES"/>
          </a:p>
        </p:txBody>
      </p:sp>
      <p:sp>
        <p:nvSpPr>
          <p:cNvPr id="215060"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s-ES"/>
          </a:p>
        </p:txBody>
      </p:sp>
      <p:sp>
        <p:nvSpPr>
          <p:cNvPr id="215061"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E794A6EB-477F-4820-9102-DFB717B49219}" type="slidenum">
              <a:rPr lang="es-ES"/>
              <a:pPr/>
              <a:t>‹#›</a:t>
            </a:fld>
            <a:endParaRPr lang="es-ES"/>
          </a:p>
        </p:txBody>
      </p:sp>
      <p:sp>
        <p:nvSpPr>
          <p:cNvPr id="21506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179388" y="1484313"/>
            <a:ext cx="7772400" cy="1828800"/>
          </a:xfrm>
        </p:spPr>
        <p:txBody>
          <a:bodyPr/>
          <a:lstStyle/>
          <a:p>
            <a:r>
              <a:rPr lang="es-MX" sz="5000" b="1">
                <a:solidFill>
                  <a:srgbClr val="FFFF00"/>
                </a:solidFill>
              </a:rPr>
              <a:t>The Pastoral and Servant Work</a:t>
            </a:r>
            <a:br>
              <a:rPr lang="es-MX" sz="5000" b="1">
                <a:solidFill>
                  <a:srgbClr val="FFFF00"/>
                </a:solidFill>
              </a:rPr>
            </a:br>
            <a:r>
              <a:rPr lang="es-MX" sz="5000" b="1">
                <a:solidFill>
                  <a:srgbClr val="FFFF00"/>
                </a:solidFill>
              </a:rPr>
              <a:t>of the Salvadoran Lutheran Church</a:t>
            </a:r>
            <a:endParaRPr lang="es-ES" sz="5000" b="1">
              <a:solidFill>
                <a:srgbClr val="FFFF00"/>
              </a:solidFill>
            </a:endParaRPr>
          </a:p>
        </p:txBody>
      </p:sp>
      <p:pic>
        <p:nvPicPr>
          <p:cNvPr id="103427" name="Picture 3" descr="logoluter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60350"/>
            <a:ext cx="1316037" cy="1316038"/>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Picture 9" descr="LANZAMIENTO DE MPJS Y JORNADA CONTRA EL AGUA 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563938"/>
            <a:ext cx="4391025" cy="3294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plus(out)">
                                      <p:cBhvr>
                                        <p:cTn id="7" dur="30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0D167B8-D458-4EB9-94FD-13F1536BB944}" type="slidenum">
              <a:rPr lang="es-ES"/>
              <a:pPr/>
              <a:t>10</a:t>
            </a:fld>
            <a:endParaRPr lang="es-ES"/>
          </a:p>
        </p:txBody>
      </p:sp>
      <p:sp>
        <p:nvSpPr>
          <p:cNvPr id="122882" name="Rectangle 2"/>
          <p:cNvSpPr>
            <a:spLocks noGrp="1" noChangeArrowheads="1"/>
          </p:cNvSpPr>
          <p:nvPr>
            <p:ph type="title"/>
          </p:nvPr>
        </p:nvSpPr>
        <p:spPr/>
        <p:txBody>
          <a:bodyPr/>
          <a:lstStyle/>
          <a:p>
            <a:r>
              <a:rPr lang="es-ES" b="1">
                <a:solidFill>
                  <a:srgbClr val="FFFF00"/>
                </a:solidFill>
              </a:rPr>
              <a:t>Public Advocacy Work</a:t>
            </a:r>
          </a:p>
        </p:txBody>
      </p:sp>
      <p:sp>
        <p:nvSpPr>
          <p:cNvPr id="122883" name="Rectangle 3"/>
          <p:cNvSpPr>
            <a:spLocks noGrp="1" noChangeArrowheads="1"/>
          </p:cNvSpPr>
          <p:nvPr>
            <p:ph type="body" idx="1"/>
          </p:nvPr>
        </p:nvSpPr>
        <p:spPr/>
        <p:txBody>
          <a:bodyPr/>
          <a:lstStyle/>
          <a:p>
            <a:r>
              <a:rPr lang="es-SV" b="1">
                <a:solidFill>
                  <a:srgbClr val="FFFF00"/>
                </a:solidFill>
              </a:rPr>
              <a:t>Weekly statements in the media</a:t>
            </a:r>
          </a:p>
          <a:p>
            <a:r>
              <a:rPr lang="es-SV" b="1">
                <a:solidFill>
                  <a:srgbClr val="FFFF00"/>
                </a:solidFill>
              </a:rPr>
              <a:t>Accompany movements/demonstrations of the people and communities</a:t>
            </a:r>
          </a:p>
          <a:p>
            <a:r>
              <a:rPr lang="es-SV" b="1">
                <a:solidFill>
                  <a:srgbClr val="FFFF00"/>
                </a:solidFill>
              </a:rPr>
              <a:t>Participate in networks committed to peace and justice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CCE654FC-106D-4C21-9938-7B63BC6A54DC}" type="slidenum">
              <a:rPr lang="es-ES"/>
              <a:pPr/>
              <a:t>11</a:t>
            </a:fld>
            <a:endParaRPr lang="es-ES"/>
          </a:p>
        </p:txBody>
      </p:sp>
      <p:pic>
        <p:nvPicPr>
          <p:cNvPr id="226308" name="Picture 4" descr="LANZAMIENTO DE MPJS Y JORNADA CONTRA EL AGUA 0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8172450" cy="613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5DAA334-9865-447A-A81E-C0BD218FA9B7}" type="slidenum">
              <a:rPr lang="es-ES"/>
              <a:pPr/>
              <a:t>12</a:t>
            </a:fld>
            <a:endParaRPr lang="es-ES"/>
          </a:p>
        </p:txBody>
      </p:sp>
      <p:sp>
        <p:nvSpPr>
          <p:cNvPr id="182274" name="Rectangle 2"/>
          <p:cNvSpPr>
            <a:spLocks noGrp="1" noChangeArrowheads="1"/>
          </p:cNvSpPr>
          <p:nvPr>
            <p:ph type="title"/>
          </p:nvPr>
        </p:nvSpPr>
        <p:spPr/>
        <p:txBody>
          <a:bodyPr/>
          <a:lstStyle/>
          <a:p>
            <a:r>
              <a:rPr lang="es-MX" b="1">
                <a:solidFill>
                  <a:srgbClr val="FFFF00"/>
                </a:solidFill>
              </a:rPr>
              <a:t>Evangelism</a:t>
            </a:r>
            <a:endParaRPr lang="es-ES" b="1">
              <a:solidFill>
                <a:srgbClr val="FFFF00"/>
              </a:solidFill>
            </a:endParaRPr>
          </a:p>
        </p:txBody>
      </p:sp>
      <p:sp>
        <p:nvSpPr>
          <p:cNvPr id="182275" name="Rectangle 3"/>
          <p:cNvSpPr>
            <a:spLocks noGrp="1" noChangeArrowheads="1"/>
          </p:cNvSpPr>
          <p:nvPr>
            <p:ph type="body" idx="1"/>
          </p:nvPr>
        </p:nvSpPr>
        <p:spPr>
          <a:xfrm>
            <a:off x="323850" y="1484313"/>
            <a:ext cx="8686800" cy="4525962"/>
          </a:xfrm>
        </p:spPr>
        <p:txBody>
          <a:bodyPr/>
          <a:lstStyle/>
          <a:p>
            <a:pPr>
              <a:lnSpc>
                <a:spcPct val="90000"/>
              </a:lnSpc>
            </a:pPr>
            <a:endParaRPr lang="es-MX" b="1">
              <a:solidFill>
                <a:srgbClr val="FFFF00"/>
              </a:solidFill>
            </a:endParaRPr>
          </a:p>
          <a:p>
            <a:pPr>
              <a:lnSpc>
                <a:spcPct val="90000"/>
              </a:lnSpc>
            </a:pPr>
            <a:r>
              <a:rPr lang="es-MX" b="1">
                <a:solidFill>
                  <a:srgbClr val="FFFF00"/>
                </a:solidFill>
              </a:rPr>
              <a:t>Training of pastoral leadership</a:t>
            </a:r>
          </a:p>
          <a:p>
            <a:pPr>
              <a:lnSpc>
                <a:spcPct val="90000"/>
              </a:lnSpc>
            </a:pPr>
            <a:r>
              <a:rPr lang="es-MX" b="1">
                <a:solidFill>
                  <a:srgbClr val="FFFF00"/>
                </a:solidFill>
              </a:rPr>
              <a:t>Mentoring and counseling of pastors </a:t>
            </a:r>
          </a:p>
          <a:p>
            <a:pPr>
              <a:lnSpc>
                <a:spcPct val="90000"/>
              </a:lnSpc>
            </a:pPr>
            <a:r>
              <a:rPr lang="es-MX" b="1">
                <a:solidFill>
                  <a:srgbClr val="FFFF00"/>
                </a:solidFill>
              </a:rPr>
              <a:t>Monday sermon/reflection for all pastors </a:t>
            </a:r>
          </a:p>
          <a:p>
            <a:pPr>
              <a:lnSpc>
                <a:spcPct val="90000"/>
              </a:lnSpc>
            </a:pPr>
            <a:r>
              <a:rPr lang="es-MX" b="1">
                <a:solidFill>
                  <a:srgbClr val="FFFF00"/>
                </a:solidFill>
              </a:rPr>
              <a:t>Strengthening parishes </a:t>
            </a:r>
          </a:p>
          <a:p>
            <a:pPr>
              <a:lnSpc>
                <a:spcPct val="90000"/>
              </a:lnSpc>
            </a:pPr>
            <a:r>
              <a:rPr lang="es-MX" b="1">
                <a:solidFill>
                  <a:srgbClr val="FFFF00"/>
                </a:solidFill>
              </a:rPr>
              <a:t>Strengthening our ecumenical movement</a:t>
            </a:r>
            <a:endParaRPr lang="es-ES" b="1">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D7119BFA-7860-46CE-82C8-C5EE70B7C4EA}" type="slidenum">
              <a:rPr lang="es-ES"/>
              <a:pPr/>
              <a:t>13</a:t>
            </a:fld>
            <a:endParaRPr lang="es-ES"/>
          </a:p>
        </p:txBody>
      </p:sp>
      <p:pic>
        <p:nvPicPr>
          <p:cNvPr id="227332" name="Picture 4" descr="XXI ANIVERSARIO OBISPADO LUTERANO 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AA8D95E-F09E-407B-9FD4-9126A76FCF21}" type="slidenum">
              <a:rPr lang="es-ES"/>
              <a:pPr/>
              <a:t>14</a:t>
            </a:fld>
            <a:endParaRPr lang="es-ES"/>
          </a:p>
        </p:txBody>
      </p:sp>
      <p:sp>
        <p:nvSpPr>
          <p:cNvPr id="219138" name="Rectangle 2"/>
          <p:cNvSpPr>
            <a:spLocks noGrp="1" noChangeArrowheads="1"/>
          </p:cNvSpPr>
          <p:nvPr>
            <p:ph type="title"/>
          </p:nvPr>
        </p:nvSpPr>
        <p:spPr/>
        <p:txBody>
          <a:bodyPr/>
          <a:lstStyle/>
          <a:p>
            <a:r>
              <a:rPr lang="es-MX" b="1">
                <a:solidFill>
                  <a:srgbClr val="FFFF00"/>
                </a:solidFill>
              </a:rPr>
              <a:t>Family Ministry</a:t>
            </a:r>
            <a:endParaRPr lang="es-ES" b="1">
              <a:solidFill>
                <a:srgbClr val="FFFF00"/>
              </a:solidFill>
            </a:endParaRPr>
          </a:p>
        </p:txBody>
      </p:sp>
      <p:sp>
        <p:nvSpPr>
          <p:cNvPr id="219139" name="Rectangle 3"/>
          <p:cNvSpPr>
            <a:spLocks noGrp="1" noChangeArrowheads="1"/>
          </p:cNvSpPr>
          <p:nvPr>
            <p:ph type="body" idx="1"/>
          </p:nvPr>
        </p:nvSpPr>
        <p:spPr/>
        <p:txBody>
          <a:bodyPr/>
          <a:lstStyle/>
          <a:p>
            <a:pPr>
              <a:lnSpc>
                <a:spcPct val="90000"/>
              </a:lnSpc>
            </a:pPr>
            <a:r>
              <a:rPr lang="es-MX" b="1">
                <a:solidFill>
                  <a:srgbClr val="FFFF00"/>
                </a:solidFill>
              </a:rPr>
              <a:t>Forming community youth leadership</a:t>
            </a:r>
          </a:p>
          <a:p>
            <a:pPr>
              <a:lnSpc>
                <a:spcPct val="90000"/>
              </a:lnSpc>
            </a:pPr>
            <a:r>
              <a:rPr lang="es-ES" b="1">
                <a:solidFill>
                  <a:srgbClr val="FFFF00"/>
                </a:solidFill>
              </a:rPr>
              <a:t>Developing good values in the children and youth</a:t>
            </a:r>
            <a:endParaRPr lang="es-MX" b="1">
              <a:solidFill>
                <a:srgbClr val="FFFF00"/>
              </a:solidFill>
            </a:endParaRPr>
          </a:p>
          <a:p>
            <a:pPr>
              <a:lnSpc>
                <a:spcPct val="90000"/>
              </a:lnSpc>
            </a:pPr>
            <a:r>
              <a:rPr lang="es-MX" b="1">
                <a:solidFill>
                  <a:srgbClr val="FFFF00"/>
                </a:solidFill>
              </a:rPr>
              <a:t>Hold Sunday School for the children and youth</a:t>
            </a:r>
          </a:p>
          <a:p>
            <a:pPr>
              <a:lnSpc>
                <a:spcPct val="90000"/>
              </a:lnSpc>
            </a:pPr>
            <a:r>
              <a:rPr lang="es-MX" b="1">
                <a:solidFill>
                  <a:srgbClr val="FFFF00"/>
                </a:solidFill>
              </a:rPr>
              <a:t>Develop and encourage participation in the women’s leadership group</a:t>
            </a:r>
            <a:endParaRPr lang="es-ES" b="1">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B96C5DD-3E31-468D-9053-9ACB81FAB402}" type="slidenum">
              <a:rPr lang="es-ES"/>
              <a:pPr/>
              <a:t>15</a:t>
            </a:fld>
            <a:endParaRPr lang="es-ES"/>
          </a:p>
        </p:txBody>
      </p:sp>
      <p:sp>
        <p:nvSpPr>
          <p:cNvPr id="209922" name="Rectangle 2"/>
          <p:cNvSpPr>
            <a:spLocks noGrp="1" noChangeArrowheads="1"/>
          </p:cNvSpPr>
          <p:nvPr>
            <p:ph type="title"/>
          </p:nvPr>
        </p:nvSpPr>
        <p:spPr/>
        <p:txBody>
          <a:bodyPr/>
          <a:lstStyle/>
          <a:p>
            <a:r>
              <a:rPr lang="es-ES" sz="4000" b="1">
                <a:solidFill>
                  <a:srgbClr val="FFFF00"/>
                </a:solidFill>
              </a:rPr>
              <a:t>Risk management</a:t>
            </a:r>
            <a:br>
              <a:rPr lang="es-ES" sz="4000" b="1">
                <a:solidFill>
                  <a:srgbClr val="FFFF00"/>
                </a:solidFill>
              </a:rPr>
            </a:br>
            <a:r>
              <a:rPr lang="es-ES" sz="4000" b="1">
                <a:solidFill>
                  <a:srgbClr val="FFFF00"/>
                </a:solidFill>
              </a:rPr>
              <a:t> and managing life</a:t>
            </a:r>
          </a:p>
        </p:txBody>
      </p:sp>
      <p:sp>
        <p:nvSpPr>
          <p:cNvPr id="209923" name="Rectangle 3"/>
          <p:cNvSpPr>
            <a:spLocks noGrp="1" noChangeArrowheads="1"/>
          </p:cNvSpPr>
          <p:nvPr>
            <p:ph type="body" idx="1"/>
          </p:nvPr>
        </p:nvSpPr>
        <p:spPr>
          <a:xfrm>
            <a:off x="468313" y="1484313"/>
            <a:ext cx="8229600" cy="4530725"/>
          </a:xfrm>
        </p:spPr>
        <p:txBody>
          <a:bodyPr/>
          <a:lstStyle/>
          <a:p>
            <a:pPr>
              <a:lnSpc>
                <a:spcPct val="90000"/>
              </a:lnSpc>
            </a:pPr>
            <a:r>
              <a:rPr lang="es-ES" sz="2800" b="1">
                <a:solidFill>
                  <a:srgbClr val="FFFF00"/>
                </a:solidFill>
              </a:rPr>
              <a:t>Strengthening the capacity of communities in the areas of disaster prvention and responding to emergencies.</a:t>
            </a:r>
          </a:p>
          <a:p>
            <a:pPr>
              <a:lnSpc>
                <a:spcPct val="90000"/>
              </a:lnSpc>
            </a:pPr>
            <a:r>
              <a:rPr lang="es-MX" sz="2800" b="1">
                <a:solidFill>
                  <a:srgbClr val="FFFF00"/>
                </a:solidFill>
              </a:rPr>
              <a:t>Strengthening ecumenical networks:  pastors, ACT and communities.</a:t>
            </a:r>
          </a:p>
          <a:p>
            <a:pPr>
              <a:lnSpc>
                <a:spcPct val="90000"/>
              </a:lnSpc>
            </a:pPr>
            <a:r>
              <a:rPr lang="es-MX" sz="2800" b="1">
                <a:solidFill>
                  <a:srgbClr val="FFFF00"/>
                </a:solidFill>
              </a:rPr>
              <a:t>Supporting the construction of knowledge:  what does theological knowledge tell us about risk management.</a:t>
            </a:r>
            <a:endParaRPr lang="es-ES" sz="2800" b="1">
              <a:solidFill>
                <a:srgbClr val="FFFF00"/>
              </a:solidFill>
            </a:endParaRPr>
          </a:p>
        </p:txBody>
      </p:sp>
      <p:pic>
        <p:nvPicPr>
          <p:cNvPr id="209924" name="Picture 4" descr="SEGUNDA ENTREGA VISIRA OBISPO KARI 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5157788"/>
            <a:ext cx="1943100" cy="1457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2AC4DD41-6A88-494D-A40E-B6EBF2898F32}" type="slidenum">
              <a:rPr lang="es-ES"/>
              <a:pPr/>
              <a:t>16</a:t>
            </a:fld>
            <a:endParaRPr lang="es-ES"/>
          </a:p>
        </p:txBody>
      </p:sp>
      <p:pic>
        <p:nvPicPr>
          <p:cNvPr id="229380" name="Picture 4" descr="S5032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8064500"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BE2E2BFC-8FB0-4512-9508-DE6A43C6356D}" type="slidenum">
              <a:rPr lang="es-ES"/>
              <a:pPr/>
              <a:t>17</a:t>
            </a:fld>
            <a:endParaRPr lang="es-ES"/>
          </a:p>
        </p:txBody>
      </p:sp>
      <p:sp>
        <p:nvSpPr>
          <p:cNvPr id="194562" name="Rectangle 2"/>
          <p:cNvSpPr>
            <a:spLocks noGrp="1" noChangeArrowheads="1"/>
          </p:cNvSpPr>
          <p:nvPr>
            <p:ph type="title"/>
          </p:nvPr>
        </p:nvSpPr>
        <p:spPr/>
        <p:txBody>
          <a:bodyPr/>
          <a:lstStyle/>
          <a:p>
            <a:pPr marL="762000" indent="-762000"/>
            <a:r>
              <a:rPr lang="es-ES" sz="3600" b="1">
                <a:solidFill>
                  <a:srgbClr val="FFFF00"/>
                </a:solidFill>
              </a:rPr>
              <a:t>Accompanying those with HIV -AIDS</a:t>
            </a:r>
          </a:p>
        </p:txBody>
      </p:sp>
      <p:sp>
        <p:nvSpPr>
          <p:cNvPr id="194563" name="Rectangle 3"/>
          <p:cNvSpPr>
            <a:spLocks noGrp="1" noChangeArrowheads="1"/>
          </p:cNvSpPr>
          <p:nvPr>
            <p:ph type="body" sz="half" idx="1"/>
          </p:nvPr>
        </p:nvSpPr>
        <p:spPr>
          <a:xfrm>
            <a:off x="263525" y="1484313"/>
            <a:ext cx="8629650" cy="5040312"/>
          </a:xfrm>
        </p:spPr>
        <p:txBody>
          <a:bodyPr/>
          <a:lstStyle/>
          <a:p>
            <a:pPr marL="990600" lvl="1" indent="-533400">
              <a:buFontTx/>
              <a:buChar char="•"/>
            </a:pPr>
            <a:r>
              <a:rPr lang="es-ES" b="1">
                <a:solidFill>
                  <a:srgbClr val="FFFF00"/>
                </a:solidFill>
              </a:rPr>
              <a:t>Working with and feeling a part of the social workers who work with persons who are HIV positive.</a:t>
            </a:r>
          </a:p>
          <a:p>
            <a:pPr marL="990600" lvl="1" indent="-533400">
              <a:buFontTx/>
              <a:buChar char="•"/>
            </a:pPr>
            <a:r>
              <a:rPr lang="es-MX" b="1">
                <a:solidFill>
                  <a:srgbClr val="FFFF00"/>
                </a:solidFill>
              </a:rPr>
              <a:t>Working as mediators on reconciliation between groups in civil society. </a:t>
            </a:r>
          </a:p>
          <a:p>
            <a:pPr marL="990600" lvl="1" indent="-533400">
              <a:buFontTx/>
              <a:buChar char="•"/>
            </a:pPr>
            <a:r>
              <a:rPr lang="es-MX" b="1">
                <a:solidFill>
                  <a:srgbClr val="FFFF00"/>
                </a:solidFill>
              </a:rPr>
              <a:t>Promoting prevention at the community level.</a:t>
            </a:r>
          </a:p>
          <a:p>
            <a:pPr marL="990600" lvl="1" indent="-533400">
              <a:buFontTx/>
              <a:buChar char="•"/>
            </a:pPr>
            <a:r>
              <a:rPr lang="es-MX" b="1">
                <a:solidFill>
                  <a:srgbClr val="FFFF00"/>
                </a:solidFill>
              </a:rPr>
              <a:t>Working against stigmas and discrimination.</a:t>
            </a:r>
          </a:p>
          <a:p>
            <a:pPr marL="990600" lvl="1" indent="-533400">
              <a:buFontTx/>
              <a:buChar char="•"/>
            </a:pPr>
            <a:endParaRPr lang="es-ES" b="1">
              <a:solidFill>
                <a:srgbClr val="FFFF00"/>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94562"/>
                                        </p:tgtEl>
                                        <p:attrNameLst>
                                          <p:attrName>style.visibility</p:attrName>
                                        </p:attrNameLst>
                                      </p:cBhvr>
                                      <p:to>
                                        <p:strVal val="visible"/>
                                      </p:to>
                                    </p:set>
                                    <p:anim calcmode="lin" valueType="num">
                                      <p:cBhvr>
                                        <p:cTn id="7" dur="2000" fill="hold"/>
                                        <p:tgtEl>
                                          <p:spTgt spid="194562"/>
                                        </p:tgtEl>
                                        <p:attrNameLst>
                                          <p:attrName>ppt_w</p:attrName>
                                        </p:attrNameLst>
                                      </p:cBhvr>
                                      <p:tavLst>
                                        <p:tav tm="0">
                                          <p:val>
                                            <p:strVal val="#ppt_w*2.5"/>
                                          </p:val>
                                        </p:tav>
                                        <p:tav tm="100000">
                                          <p:val>
                                            <p:strVal val="#ppt_w"/>
                                          </p:val>
                                        </p:tav>
                                      </p:tavLst>
                                    </p:anim>
                                    <p:anim calcmode="lin" valueType="num">
                                      <p:cBhvr>
                                        <p:cTn id="8" dur="2000" fill="hold"/>
                                        <p:tgtEl>
                                          <p:spTgt spid="194562"/>
                                        </p:tgtEl>
                                        <p:attrNameLst>
                                          <p:attrName>ppt_h</p:attrName>
                                        </p:attrNameLst>
                                      </p:cBhvr>
                                      <p:tavLst>
                                        <p:tav tm="0">
                                          <p:val>
                                            <p:strVal val="#ppt_h"/>
                                          </p:val>
                                        </p:tav>
                                        <p:tav tm="100000">
                                          <p:val>
                                            <p:strVal val="#ppt_h"/>
                                          </p:val>
                                        </p:tav>
                                      </p:tavLst>
                                    </p:anim>
                                    <p:anim calcmode="lin" valueType="num">
                                      <p:cBhvr>
                                        <p:cTn id="9" dur="2000" fill="hold"/>
                                        <p:tgtEl>
                                          <p:spTgt spid="19456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9456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945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4563">
                                            <p:txEl>
                                              <p:pRg st="0" end="0"/>
                                            </p:txEl>
                                          </p:spTgt>
                                        </p:tgtEl>
                                        <p:attrNameLst>
                                          <p:attrName>style.visibility</p:attrName>
                                        </p:attrNameLst>
                                      </p:cBhvr>
                                      <p:to>
                                        <p:strVal val="visible"/>
                                      </p:to>
                                    </p:set>
                                    <p:animEffect transition="in" filter="wipe(left)">
                                      <p:cBhvr>
                                        <p:cTn id="16" dur="500"/>
                                        <p:tgtEl>
                                          <p:spTgt spid="19456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4563">
                                            <p:txEl>
                                              <p:pRg st="1" end="1"/>
                                            </p:txEl>
                                          </p:spTgt>
                                        </p:tgtEl>
                                        <p:attrNameLst>
                                          <p:attrName>style.visibility</p:attrName>
                                        </p:attrNameLst>
                                      </p:cBhvr>
                                      <p:to>
                                        <p:strVal val="visible"/>
                                      </p:to>
                                    </p:set>
                                    <p:animEffect transition="in" filter="wipe(left)">
                                      <p:cBhvr>
                                        <p:cTn id="19" dur="500"/>
                                        <p:tgtEl>
                                          <p:spTgt spid="19456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4563">
                                            <p:txEl>
                                              <p:pRg st="2" end="2"/>
                                            </p:txEl>
                                          </p:spTgt>
                                        </p:tgtEl>
                                        <p:attrNameLst>
                                          <p:attrName>style.visibility</p:attrName>
                                        </p:attrNameLst>
                                      </p:cBhvr>
                                      <p:to>
                                        <p:strVal val="visible"/>
                                      </p:to>
                                    </p:set>
                                    <p:animEffect transition="in" filter="wipe(left)">
                                      <p:cBhvr>
                                        <p:cTn id="22" dur="500"/>
                                        <p:tgtEl>
                                          <p:spTgt spid="19456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4563">
                                            <p:txEl>
                                              <p:pRg st="3" end="3"/>
                                            </p:txEl>
                                          </p:spTgt>
                                        </p:tgtEl>
                                        <p:attrNameLst>
                                          <p:attrName>style.visibility</p:attrName>
                                        </p:attrNameLst>
                                      </p:cBhvr>
                                      <p:to>
                                        <p:strVal val="visible"/>
                                      </p:to>
                                    </p:set>
                                    <p:animEffect transition="in" filter="wipe(left)">
                                      <p:cBhvr>
                                        <p:cTn id="25" dur="500"/>
                                        <p:tgtEl>
                                          <p:spTgt spid="194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3699762-D53F-4DFE-924A-B71C5F73DDBB}" type="slidenum">
              <a:rPr lang="es-ES"/>
              <a:pPr/>
              <a:t>18</a:t>
            </a:fld>
            <a:endParaRPr lang="es-ES"/>
          </a:p>
        </p:txBody>
      </p:sp>
      <p:sp>
        <p:nvSpPr>
          <p:cNvPr id="220162" name="Rectangle 2"/>
          <p:cNvSpPr>
            <a:spLocks noGrp="1" noChangeArrowheads="1"/>
          </p:cNvSpPr>
          <p:nvPr>
            <p:ph type="title"/>
          </p:nvPr>
        </p:nvSpPr>
        <p:spPr/>
        <p:txBody>
          <a:bodyPr/>
          <a:lstStyle/>
          <a:p>
            <a:r>
              <a:rPr lang="es-MX" sz="4000" b="1">
                <a:solidFill>
                  <a:srgbClr val="FFFF00"/>
                </a:solidFill>
              </a:rPr>
              <a:t>Fight against hunger and poverty</a:t>
            </a:r>
            <a:endParaRPr lang="es-ES" sz="4000" b="1">
              <a:solidFill>
                <a:srgbClr val="FFFF00"/>
              </a:solidFill>
            </a:endParaRPr>
          </a:p>
        </p:txBody>
      </p:sp>
      <p:sp>
        <p:nvSpPr>
          <p:cNvPr id="220163" name="Rectangle 3"/>
          <p:cNvSpPr>
            <a:spLocks noGrp="1" noChangeArrowheads="1"/>
          </p:cNvSpPr>
          <p:nvPr>
            <p:ph type="body" idx="1"/>
          </p:nvPr>
        </p:nvSpPr>
        <p:spPr/>
        <p:txBody>
          <a:bodyPr/>
          <a:lstStyle/>
          <a:p>
            <a:pPr>
              <a:lnSpc>
                <a:spcPct val="90000"/>
              </a:lnSpc>
            </a:pPr>
            <a:r>
              <a:rPr lang="es-MX" b="1">
                <a:solidFill>
                  <a:srgbClr val="FFFF00"/>
                </a:solidFill>
              </a:rPr>
              <a:t>Small projects that provide training and generate income</a:t>
            </a:r>
          </a:p>
          <a:p>
            <a:pPr>
              <a:lnSpc>
                <a:spcPct val="90000"/>
              </a:lnSpc>
            </a:pPr>
            <a:r>
              <a:rPr lang="es-MX" b="1">
                <a:solidFill>
                  <a:srgbClr val="FFFF00"/>
                </a:solidFill>
              </a:rPr>
              <a:t>School scholarships for boys and girls from impoverished communities</a:t>
            </a:r>
          </a:p>
          <a:p>
            <a:pPr>
              <a:lnSpc>
                <a:spcPct val="90000"/>
              </a:lnSpc>
            </a:pPr>
            <a:r>
              <a:rPr lang="es-MX" b="1">
                <a:solidFill>
                  <a:srgbClr val="FFFF00"/>
                </a:solidFill>
              </a:rPr>
              <a:t>Work with medical delegations to attend to the health of communities</a:t>
            </a:r>
          </a:p>
          <a:p>
            <a:pPr>
              <a:lnSpc>
                <a:spcPct val="90000"/>
              </a:lnSpc>
            </a:pPr>
            <a:r>
              <a:rPr lang="es-MX" b="1">
                <a:solidFill>
                  <a:srgbClr val="FFFF00"/>
                </a:solidFill>
              </a:rPr>
              <a:t>Food security projects</a:t>
            </a:r>
            <a:endParaRPr lang="es-ES" b="1">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B14646F-B7AF-4A62-95B8-DF22A95C3DA5}" type="slidenum">
              <a:rPr lang="es-ES"/>
              <a:pPr/>
              <a:t>19</a:t>
            </a:fld>
            <a:endParaRPr lang="es-ES"/>
          </a:p>
        </p:txBody>
      </p:sp>
      <p:sp>
        <p:nvSpPr>
          <p:cNvPr id="221186" name="Rectangle 2"/>
          <p:cNvSpPr>
            <a:spLocks noGrp="1" noChangeArrowheads="1"/>
          </p:cNvSpPr>
          <p:nvPr>
            <p:ph type="title"/>
          </p:nvPr>
        </p:nvSpPr>
        <p:spPr>
          <a:xfrm>
            <a:off x="0" y="277813"/>
            <a:ext cx="8686800" cy="1139825"/>
          </a:xfrm>
        </p:spPr>
        <p:txBody>
          <a:bodyPr/>
          <a:lstStyle/>
          <a:p>
            <a:r>
              <a:rPr lang="es-MX" sz="4000" b="1">
                <a:solidFill>
                  <a:srgbClr val="FFFF00"/>
                </a:solidFill>
              </a:rPr>
              <a:t>Walking with the poor and homeless in San Salvador </a:t>
            </a:r>
            <a:endParaRPr lang="es-ES" sz="4000" b="1">
              <a:solidFill>
                <a:srgbClr val="FFFF00"/>
              </a:solidFill>
            </a:endParaRPr>
          </a:p>
        </p:txBody>
      </p:sp>
      <p:sp>
        <p:nvSpPr>
          <p:cNvPr id="221187" name="Rectangle 3"/>
          <p:cNvSpPr>
            <a:spLocks noGrp="1" noChangeArrowheads="1"/>
          </p:cNvSpPr>
          <p:nvPr>
            <p:ph type="body" idx="1"/>
          </p:nvPr>
        </p:nvSpPr>
        <p:spPr>
          <a:xfrm>
            <a:off x="468313" y="1773238"/>
            <a:ext cx="8229600" cy="4530725"/>
          </a:xfrm>
        </p:spPr>
        <p:txBody>
          <a:bodyPr/>
          <a:lstStyle/>
          <a:p>
            <a:r>
              <a:rPr lang="es-MX" b="1">
                <a:solidFill>
                  <a:srgbClr val="FFFF00"/>
                </a:solidFill>
              </a:rPr>
              <a:t>Project - Casa de la Esperanza: </a:t>
            </a:r>
          </a:p>
          <a:p>
            <a:pPr lvl="1"/>
            <a:r>
              <a:rPr lang="es-MX" sz="3200" b="1">
                <a:solidFill>
                  <a:srgbClr val="FFFF00"/>
                </a:solidFill>
              </a:rPr>
              <a:t>One hot meal daily</a:t>
            </a:r>
          </a:p>
          <a:p>
            <a:pPr lvl="1"/>
            <a:r>
              <a:rPr lang="es-MX" sz="3200" b="1">
                <a:solidFill>
                  <a:srgbClr val="FFFF00"/>
                </a:solidFill>
              </a:rPr>
              <a:t>An opportunity to bathe</a:t>
            </a:r>
          </a:p>
          <a:p>
            <a:pPr lvl="1"/>
            <a:r>
              <a:rPr lang="es-MX" sz="3200" b="1">
                <a:solidFill>
                  <a:srgbClr val="FFFF00"/>
                </a:solidFill>
              </a:rPr>
              <a:t>An opportunity for conversation without violence</a:t>
            </a:r>
          </a:p>
          <a:p>
            <a:pPr lvl="1"/>
            <a:r>
              <a:rPr lang="es-MX" sz="3200" b="1">
                <a:solidFill>
                  <a:srgbClr val="FFFF00"/>
                </a:solidFill>
              </a:rPr>
              <a:t>An opportunity to be listened to</a:t>
            </a:r>
          </a:p>
          <a:p>
            <a:pPr lvl="1"/>
            <a:r>
              <a:rPr lang="es-MX" sz="3200" b="1">
                <a:solidFill>
                  <a:srgbClr val="FFFF00"/>
                </a:solidFill>
              </a:rPr>
              <a:t>An opportunity for rehabilitation</a:t>
            </a:r>
            <a:endParaRPr lang="es-ES" sz="3200" b="1">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CBBEB55-26A1-405C-814A-273D0686DEC8}" type="slidenum">
              <a:rPr lang="es-ES"/>
              <a:pPr/>
              <a:t>2</a:t>
            </a:fld>
            <a:endParaRPr lang="es-ES"/>
          </a:p>
        </p:txBody>
      </p:sp>
      <p:sp>
        <p:nvSpPr>
          <p:cNvPr id="218114" name="Rectangle 2"/>
          <p:cNvSpPr>
            <a:spLocks noGrp="1" noChangeArrowheads="1"/>
          </p:cNvSpPr>
          <p:nvPr>
            <p:ph type="title"/>
          </p:nvPr>
        </p:nvSpPr>
        <p:spPr/>
        <p:txBody>
          <a:bodyPr/>
          <a:lstStyle/>
          <a:p>
            <a:r>
              <a:rPr lang="es-MX" sz="4800" b="1">
                <a:solidFill>
                  <a:srgbClr val="FFFF00"/>
                </a:solidFill>
              </a:rPr>
              <a:t>Our foundation</a:t>
            </a:r>
            <a:endParaRPr lang="es-ES" sz="4800" b="1">
              <a:solidFill>
                <a:srgbClr val="FFFF00"/>
              </a:solidFill>
            </a:endParaRPr>
          </a:p>
        </p:txBody>
      </p:sp>
      <p:sp>
        <p:nvSpPr>
          <p:cNvPr id="3" name="2 Forma"/>
          <p:cNvSpPr>
            <a:spLocks noGrp="1"/>
          </p:cNvSpPr>
          <p:nvPr>
            <p:ph type="body" idx="1"/>
          </p:nvPr>
        </p:nvSpPr>
        <p:spPr>
          <a:xfrm>
            <a:off x="457200" y="1600200"/>
            <a:ext cx="8229600" cy="26209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b="1">
                <a:solidFill>
                  <a:srgbClr val="FFFF00"/>
                </a:solidFill>
              </a:rPr>
              <a:t>The pastoral ministry is inspired by the theology of life:  prophetic ministry, based on the testimony of our Lord Jesus Christ.</a:t>
            </a:r>
            <a:r>
              <a:rPr lang="en-US"/>
              <a:t> </a:t>
            </a:r>
            <a:endParaRPr lang="es-ES"/>
          </a:p>
        </p:txBody>
      </p:sp>
      <p:pic>
        <p:nvPicPr>
          <p:cNvPr id="218118" name="Picture 6" descr="LANZAMIENTO DE MPJS Y JORNADA CONTRA EL AGUA 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716338"/>
            <a:ext cx="3959225" cy="2970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58863F14-5C8A-4579-84FC-85D15EE9F18E}" type="slidenum">
              <a:rPr lang="es-ES"/>
              <a:pPr/>
              <a:t>20</a:t>
            </a:fld>
            <a:endParaRPr lang="es-ES"/>
          </a:p>
        </p:txBody>
      </p:sp>
      <p:pic>
        <p:nvPicPr>
          <p:cNvPr id="228356" name="Picture 4" descr="1 DE MSYO 2008 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04813"/>
            <a:ext cx="8101012" cy="6088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0857EEA-27FF-41F6-ABE3-C16304C74BB8}" type="slidenum">
              <a:rPr lang="es-ES"/>
              <a:pPr/>
              <a:t>21</a:t>
            </a:fld>
            <a:endParaRPr lang="es-ES"/>
          </a:p>
        </p:txBody>
      </p:sp>
      <p:sp>
        <p:nvSpPr>
          <p:cNvPr id="48130" name="Rectangle 2"/>
          <p:cNvSpPr>
            <a:spLocks noGrp="1" noChangeArrowheads="1"/>
          </p:cNvSpPr>
          <p:nvPr>
            <p:ph type="title"/>
          </p:nvPr>
        </p:nvSpPr>
        <p:spPr>
          <a:xfrm>
            <a:off x="457200" y="277813"/>
            <a:ext cx="8229600" cy="774700"/>
          </a:xfrm>
        </p:spPr>
        <p:txBody>
          <a:bodyPr/>
          <a:lstStyle/>
          <a:p>
            <a:r>
              <a:rPr lang="es-MX" b="1">
                <a:solidFill>
                  <a:srgbClr val="FFFF00"/>
                </a:solidFill>
              </a:rPr>
              <a:t>Our Horizon </a:t>
            </a:r>
            <a:endParaRPr lang="es-ES" b="1">
              <a:solidFill>
                <a:srgbClr val="FFFF00"/>
              </a:solidFill>
            </a:endParaRPr>
          </a:p>
        </p:txBody>
      </p:sp>
      <p:sp>
        <p:nvSpPr>
          <p:cNvPr id="48131" name="Rectangle 3"/>
          <p:cNvSpPr>
            <a:spLocks noGrp="1" noChangeArrowheads="1"/>
          </p:cNvSpPr>
          <p:nvPr>
            <p:ph type="body" idx="1"/>
          </p:nvPr>
        </p:nvSpPr>
        <p:spPr>
          <a:xfrm>
            <a:off x="179388" y="1052513"/>
            <a:ext cx="8964612" cy="4868862"/>
          </a:xfrm>
        </p:spPr>
        <p:txBody>
          <a:bodyPr/>
          <a:lstStyle/>
          <a:p>
            <a:r>
              <a:rPr lang="es-MX" sz="2800" b="1">
                <a:solidFill>
                  <a:srgbClr val="FFFF00"/>
                </a:solidFill>
              </a:rPr>
              <a:t>A church that accompanies its people with a prophetic and transformative practice done with new approaches, appropriate for the conext.</a:t>
            </a:r>
          </a:p>
          <a:p>
            <a:r>
              <a:rPr lang="es-MX" sz="2800" b="1">
                <a:solidFill>
                  <a:srgbClr val="FFFF00"/>
                </a:solidFill>
              </a:rPr>
              <a:t>A strengthened, transparent and sustainable faith in action</a:t>
            </a:r>
          </a:p>
          <a:p>
            <a:r>
              <a:rPr lang="en-US" sz="2800" b="1">
                <a:solidFill>
                  <a:srgbClr val="FFFF00"/>
                </a:solidFill>
              </a:rPr>
              <a:t>A civil society responding strategically to the challenges and needs of the poor so they may life in abundance in this country</a:t>
            </a:r>
            <a:r>
              <a:rPr lang="en-US" sz="2800" b="1"/>
              <a:t/>
            </a:r>
            <a:br>
              <a:rPr lang="en-US" sz="2800" b="1"/>
            </a:br>
            <a:endParaRPr lang="es-ES" sz="2800" b="1"/>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F708D5A-FFF0-4D21-B3F6-CB659557580C}" type="slidenum">
              <a:rPr lang="es-ES"/>
              <a:pPr/>
              <a:t>3</a:t>
            </a:fld>
            <a:endParaRPr lang="es-ES"/>
          </a:p>
        </p:txBody>
      </p:sp>
      <p:sp>
        <p:nvSpPr>
          <p:cNvPr id="3" name="2 Forma"/>
          <p:cNvSpPr>
            <a:spLocks/>
          </p:cNvSpPr>
          <p:nvPr/>
        </p:nvSpPr>
        <p:spPr bwMode="auto">
          <a:xfrm>
            <a:off x="684213" y="1052513"/>
            <a:ext cx="8229600" cy="190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nSpc>
                <a:spcPct val="90000"/>
              </a:lnSpc>
              <a:spcBef>
                <a:spcPct val="20000"/>
              </a:spcBef>
              <a:buClr>
                <a:schemeClr val="hlink"/>
              </a:buClr>
              <a:buSzPct val="70000"/>
              <a:buFont typeface="Wingdings" pitchFamily="2" charset="2"/>
              <a:buChar char="u"/>
            </a:pPr>
            <a:r>
              <a:rPr lang="en-US" sz="3200" b="1">
                <a:solidFill>
                  <a:srgbClr val="FFFF00"/>
                </a:solidFill>
                <a:effectLst>
                  <a:outerShdw blurRad="38100" dist="38100" dir="2700000" algn="tl">
                    <a:srgbClr val="000000"/>
                  </a:outerShdw>
                </a:effectLst>
              </a:rPr>
              <a:t>The love of God which extends to all creation is globalization of hope and solidarity.</a:t>
            </a:r>
            <a:r>
              <a:rPr lang="en-US" sz="3200">
                <a:solidFill>
                  <a:srgbClr val="FFFF00"/>
                </a:solidFill>
                <a:effectLst>
                  <a:outerShdw blurRad="38100" dist="38100" dir="2700000" algn="tl">
                    <a:srgbClr val="000000"/>
                  </a:outerShdw>
                </a:effectLst>
              </a:rPr>
              <a:t> </a:t>
            </a:r>
            <a:endParaRPr lang="es-ES" sz="3200">
              <a:solidFill>
                <a:srgbClr val="FFFF00"/>
              </a:solidFill>
              <a:effectLst>
                <a:outerShdw blurRad="38100" dist="38100" dir="2700000" algn="tl">
                  <a:srgbClr val="000000"/>
                </a:outerShdw>
              </a:effectLst>
            </a:endParaRPr>
          </a:p>
        </p:txBody>
      </p:sp>
      <p:pic>
        <p:nvPicPr>
          <p:cNvPr id="222213" name="Picture 5" descr="XXI ANIVERSARIO OBISPADO LUTERANO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357563"/>
            <a:ext cx="4319587" cy="3240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F053C4E-EAF5-4D77-8C95-2956792F0C32}" type="slidenum">
              <a:rPr lang="es-ES"/>
              <a:pPr/>
              <a:t>4</a:t>
            </a:fld>
            <a:endParaRPr lang="es-ES"/>
          </a:p>
        </p:txBody>
      </p:sp>
      <p:sp>
        <p:nvSpPr>
          <p:cNvPr id="31747" name="Rectangle 3"/>
          <p:cNvSpPr>
            <a:spLocks noGrp="1" noChangeArrowheads="1"/>
          </p:cNvSpPr>
          <p:nvPr>
            <p:ph type="body" idx="1"/>
          </p:nvPr>
        </p:nvSpPr>
        <p:spPr>
          <a:xfrm>
            <a:off x="323850" y="260350"/>
            <a:ext cx="8229600" cy="4752975"/>
          </a:xfrm>
        </p:spPr>
        <p:txBody>
          <a:bodyPr/>
          <a:lstStyle/>
          <a:p>
            <a:r>
              <a:rPr lang="es-ES" b="1">
                <a:solidFill>
                  <a:srgbClr val="FFFF00"/>
                </a:solidFill>
              </a:rPr>
              <a:t>The church performs comprehensive prophetic and transformative pastoral work to respond to the signs of the times, promoting the defense of the lives of the poorest ones as an act of grace</a:t>
            </a:r>
            <a:endParaRPr lang="es-ES">
              <a:solidFill>
                <a:srgbClr val="FFFF00"/>
              </a:solidFill>
            </a:endParaRPr>
          </a:p>
        </p:txBody>
      </p:sp>
      <p:pic>
        <p:nvPicPr>
          <p:cNvPr id="31749" name="Picture 5" descr="XXI ANIVERSARIO OBISPADO LUTERANO 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970338"/>
            <a:ext cx="3598862" cy="269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2DCC9F5-5DDB-462D-8D1F-2A50F1EBF2DB}" type="slidenum">
              <a:rPr lang="es-ES"/>
              <a:pPr/>
              <a:t>5</a:t>
            </a:fld>
            <a:endParaRPr lang="es-ES"/>
          </a:p>
        </p:txBody>
      </p:sp>
      <p:sp>
        <p:nvSpPr>
          <p:cNvPr id="206850" name="Rectangle 2"/>
          <p:cNvSpPr>
            <a:spLocks noGrp="1" noChangeArrowheads="1"/>
          </p:cNvSpPr>
          <p:nvPr>
            <p:ph type="title"/>
          </p:nvPr>
        </p:nvSpPr>
        <p:spPr/>
        <p:txBody>
          <a:bodyPr/>
          <a:lstStyle/>
          <a:p>
            <a:r>
              <a:rPr lang="es-MX" sz="4000" b="1">
                <a:solidFill>
                  <a:srgbClr val="FFFF00"/>
                </a:solidFill>
              </a:rPr>
              <a:t>Comprehensive Focus on the Theology of Life</a:t>
            </a:r>
            <a:endParaRPr lang="es-ES" sz="4000" b="1">
              <a:solidFill>
                <a:srgbClr val="FFFF00"/>
              </a:solidFill>
            </a:endParaRPr>
          </a:p>
        </p:txBody>
      </p:sp>
      <p:sp>
        <p:nvSpPr>
          <p:cNvPr id="206851" name="Rectangle 3"/>
          <p:cNvSpPr>
            <a:spLocks noGrp="1" noChangeArrowheads="1"/>
          </p:cNvSpPr>
          <p:nvPr>
            <p:ph type="body" idx="1"/>
          </p:nvPr>
        </p:nvSpPr>
        <p:spPr/>
        <p:txBody>
          <a:bodyPr/>
          <a:lstStyle/>
          <a:p>
            <a:r>
              <a:rPr lang="es-MX" b="1">
                <a:solidFill>
                  <a:srgbClr val="FFFF00"/>
                </a:solidFill>
              </a:rPr>
              <a:t>Prophetic process comes from congregational practice</a:t>
            </a:r>
          </a:p>
          <a:p>
            <a:r>
              <a:rPr lang="es-MX" b="1">
                <a:solidFill>
                  <a:srgbClr val="FFFF00"/>
                </a:solidFill>
              </a:rPr>
              <a:t>Production of thougts, concepts, and theological focus that sustain our pastoral practice</a:t>
            </a:r>
            <a:endParaRPr lang="es-ES" b="1">
              <a:solidFill>
                <a:srgbClr val="FFFF00"/>
              </a:solidFill>
            </a:endParaRPr>
          </a:p>
        </p:txBody>
      </p:sp>
      <p:pic>
        <p:nvPicPr>
          <p:cNvPr id="206852" name="Picture 4" descr="LANZAMIENTO DE MPJS Y JORNADA CONTRA EL AGUA 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365625"/>
            <a:ext cx="3024187" cy="2268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58958-FB75-4A52-8C9A-25526C1DD139}" type="slidenum">
              <a:rPr lang="es-ES"/>
              <a:pPr/>
              <a:t>6</a:t>
            </a:fld>
            <a:endParaRPr lang="es-ES"/>
          </a:p>
        </p:txBody>
      </p:sp>
      <p:sp>
        <p:nvSpPr>
          <p:cNvPr id="223236" name="Rectangle 4"/>
          <p:cNvSpPr>
            <a:spLocks noChangeArrowheads="1"/>
          </p:cNvSpPr>
          <p:nvPr/>
        </p:nvSpPr>
        <p:spPr bwMode="auto">
          <a:xfrm>
            <a:off x="468313" y="404813"/>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pPr marL="342900" indent="-342900">
              <a:spcBef>
                <a:spcPct val="20000"/>
              </a:spcBef>
              <a:buClr>
                <a:schemeClr val="hlink"/>
              </a:buClr>
              <a:buSzPct val="70000"/>
              <a:buFont typeface="Wingdings" pitchFamily="2" charset="2"/>
              <a:buChar char="u"/>
            </a:pPr>
            <a:r>
              <a:rPr lang="es-MX" sz="3200" b="1">
                <a:solidFill>
                  <a:srgbClr val="FFFF00"/>
                </a:solidFill>
                <a:effectLst>
                  <a:outerShdw blurRad="38100" dist="38100" dir="2700000" algn="tl">
                    <a:srgbClr val="000000"/>
                  </a:outerShdw>
                </a:effectLst>
              </a:rPr>
              <a:t>An ecumenical focus that ecourages cooperation between different churches and segments of society in service of those most in need.</a:t>
            </a:r>
            <a:endParaRPr lang="es-ES" sz="3200" b="1">
              <a:solidFill>
                <a:srgbClr val="FFFF00"/>
              </a:solidFill>
              <a:effectLst>
                <a:outerShdw blurRad="38100" dist="38100" dir="2700000" algn="tl">
                  <a:srgbClr val="000000"/>
                </a:outerShdw>
              </a:effectLst>
            </a:endParaRPr>
          </a:p>
        </p:txBody>
      </p:sp>
      <p:pic>
        <p:nvPicPr>
          <p:cNvPr id="223237" name="Picture 5" descr="XXI ANIVERSARIO OBISPADO LUTERANO 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068638"/>
            <a:ext cx="4681538" cy="351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BBFD434D-F0EC-473C-9AFB-412617CDF84E}" type="slidenum">
              <a:rPr lang="es-ES"/>
              <a:pPr/>
              <a:t>7</a:t>
            </a:fld>
            <a:endParaRPr lang="es-ES"/>
          </a:p>
        </p:txBody>
      </p:sp>
      <p:pic>
        <p:nvPicPr>
          <p:cNvPr id="224260" name="Picture 4" descr="LANZAMIENTO DE MPJS Y JORNADA CONTRA EL AGUA 1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476250"/>
            <a:ext cx="4464050" cy="594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DD1F908-14FA-4A27-A776-EFD604875F1D}" type="slidenum">
              <a:rPr lang="es-ES"/>
              <a:pPr/>
              <a:t>8</a:t>
            </a:fld>
            <a:endParaRPr lang="es-ES"/>
          </a:p>
        </p:txBody>
      </p:sp>
      <p:sp>
        <p:nvSpPr>
          <p:cNvPr id="87042" name="Rectangle 2"/>
          <p:cNvSpPr>
            <a:spLocks noGrp="1" noChangeArrowheads="1"/>
          </p:cNvSpPr>
          <p:nvPr>
            <p:ph type="title"/>
          </p:nvPr>
        </p:nvSpPr>
        <p:spPr>
          <a:xfrm>
            <a:off x="468313" y="0"/>
            <a:ext cx="8229600" cy="1139825"/>
          </a:xfrm>
        </p:spPr>
        <p:txBody>
          <a:bodyPr/>
          <a:lstStyle/>
          <a:p>
            <a:r>
              <a:rPr lang="es-ES" sz="4000" b="1">
                <a:solidFill>
                  <a:srgbClr val="FFFF00"/>
                </a:solidFill>
              </a:rPr>
              <a:t>Salvadoran Lutheran Church Strategies </a:t>
            </a:r>
          </a:p>
        </p:txBody>
      </p:sp>
      <p:sp>
        <p:nvSpPr>
          <p:cNvPr id="87043" name="Rectangle 3"/>
          <p:cNvSpPr>
            <a:spLocks noGrp="1" noChangeArrowheads="1"/>
          </p:cNvSpPr>
          <p:nvPr>
            <p:ph type="body" idx="1"/>
          </p:nvPr>
        </p:nvSpPr>
        <p:spPr>
          <a:xfrm>
            <a:off x="468313" y="1268413"/>
            <a:ext cx="8229600" cy="4525962"/>
          </a:xfrm>
        </p:spPr>
        <p:txBody>
          <a:bodyPr/>
          <a:lstStyle/>
          <a:p>
            <a:pPr marL="609600" indent="-609600">
              <a:lnSpc>
                <a:spcPct val="90000"/>
              </a:lnSpc>
            </a:pPr>
            <a:r>
              <a:rPr lang="es-ES" sz="2800" b="1" i="1" u="sng">
                <a:solidFill>
                  <a:srgbClr val="FFFF00"/>
                </a:solidFill>
              </a:rPr>
              <a:t>Accompaniment </a:t>
            </a:r>
            <a:r>
              <a:rPr lang="es-ES" sz="2800" b="1" i="1">
                <a:solidFill>
                  <a:srgbClr val="FFFF00"/>
                </a:solidFill>
              </a:rPr>
              <a:t>of the communities and sectors of society on topics such as risk management, HIV-AIDS, povert  y and hunger.</a:t>
            </a:r>
            <a:endParaRPr lang="es-ES" sz="2800" b="1">
              <a:solidFill>
                <a:srgbClr val="FFFF00"/>
              </a:solidFill>
            </a:endParaRPr>
          </a:p>
          <a:p>
            <a:pPr marL="609600" indent="-609600">
              <a:lnSpc>
                <a:spcPct val="90000"/>
              </a:lnSpc>
            </a:pPr>
            <a:r>
              <a:rPr lang="es-ES" sz="2800" b="1" i="1">
                <a:solidFill>
                  <a:srgbClr val="FFFF00"/>
                </a:solidFill>
              </a:rPr>
              <a:t>Strengthening of the capacity of the church and related organizations to provide quality service.</a:t>
            </a:r>
          </a:p>
          <a:p>
            <a:pPr marL="609600" indent="-609600">
              <a:lnSpc>
                <a:spcPct val="90000"/>
              </a:lnSpc>
            </a:pPr>
            <a:r>
              <a:rPr lang="es-ES" sz="2800" b="1" i="1">
                <a:solidFill>
                  <a:srgbClr val="FFFF00"/>
                </a:solidFill>
              </a:rPr>
              <a:t>Sustainability of the processes that will empower the base and encourage participation from community members across different sectors of society.</a:t>
            </a:r>
            <a:endParaRPr lang="es-ES" sz="2800" b="1">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E10BAF-3EAB-4B11-A153-FD9C0B8DCBA8}" type="slidenum">
              <a:rPr lang="es-ES"/>
              <a:pPr/>
              <a:t>9</a:t>
            </a:fld>
            <a:endParaRPr lang="es-ES"/>
          </a:p>
        </p:txBody>
      </p:sp>
      <p:pic>
        <p:nvPicPr>
          <p:cNvPr id="225285" name="Picture 5" descr="LANZAMIENTO DE MPJS Y JORNADA CONTRA EL AGUA 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8027987" cy="602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cantilado">
  <a:themeElements>
    <a:clrScheme name="Acantilado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Acantilado">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antilado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Acantilado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Acantilado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Acantilado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Acantilado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Acantilado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Acantilado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3189</TotalTime>
  <Words>510</Words>
  <Application>Microsoft Office PowerPoint</Application>
  <PresentationFormat>On-screen Show (4:3)</PresentationFormat>
  <Paragraphs>75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Verdana</vt:lpstr>
      <vt:lpstr>Wingdings</vt:lpstr>
      <vt:lpstr>Acantilado</vt:lpstr>
      <vt:lpstr>The Pastoral and Servant Work of the Salvadoran Lutheran Church</vt:lpstr>
      <vt:lpstr>Our foundation</vt:lpstr>
      <vt:lpstr>PowerPoint Presentation</vt:lpstr>
      <vt:lpstr>PowerPoint Presentation</vt:lpstr>
      <vt:lpstr>Comprehensive Focus on the Theology of Life</vt:lpstr>
      <vt:lpstr>PowerPoint Presentation</vt:lpstr>
      <vt:lpstr>PowerPoint Presentation</vt:lpstr>
      <vt:lpstr>Salvadoran Lutheran Church Strategies </vt:lpstr>
      <vt:lpstr>PowerPoint Presentation</vt:lpstr>
      <vt:lpstr>Public Advocacy Work</vt:lpstr>
      <vt:lpstr>PowerPoint Presentation</vt:lpstr>
      <vt:lpstr>Evangelism</vt:lpstr>
      <vt:lpstr>PowerPoint Presentation</vt:lpstr>
      <vt:lpstr>Family Ministry</vt:lpstr>
      <vt:lpstr>Risk management  and managing life</vt:lpstr>
      <vt:lpstr>PowerPoint Presentation</vt:lpstr>
      <vt:lpstr>Accompanying those with HIV -AIDS</vt:lpstr>
      <vt:lpstr>Fight against hunger and poverty</vt:lpstr>
      <vt:lpstr>Walking with the poor and homeless in San Salvador </vt:lpstr>
      <vt:lpstr>PowerPoint Presentation</vt:lpstr>
      <vt:lpstr>Our Horizon </vt:lpstr>
    </vt:vector>
  </TitlesOfParts>
  <Company>Windows XP 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sls</dc:title>
  <dc:creator>Windows XP Home</dc:creator>
  <cp:lastModifiedBy>Linda Muth</cp:lastModifiedBy>
  <cp:revision>164</cp:revision>
  <dcterms:created xsi:type="dcterms:W3CDTF">2006-03-31T17:55:32Z</dcterms:created>
  <dcterms:modified xsi:type="dcterms:W3CDTF">2013-08-26T15:13:56Z</dcterms:modified>
</cp:coreProperties>
</file>